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80" r:id="rId4"/>
    <p:sldId id="281" r:id="rId5"/>
    <p:sldId id="282" r:id="rId6"/>
    <p:sldId id="285" r:id="rId7"/>
    <p:sldId id="283" r:id="rId8"/>
    <p:sldId id="284" r:id="rId9"/>
    <p:sldId id="288" r:id="rId10"/>
    <p:sldId id="287" r:id="rId11"/>
    <p:sldId id="258" r:id="rId12"/>
    <p:sldId id="259" r:id="rId13"/>
    <p:sldId id="261" r:id="rId14"/>
    <p:sldId id="262" r:id="rId15"/>
    <p:sldId id="263" r:id="rId16"/>
    <p:sldId id="264" r:id="rId17"/>
    <p:sldId id="265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5" r:id="rId26"/>
    <p:sldId id="276" r:id="rId27"/>
    <p:sldId id="277" r:id="rId28"/>
    <p:sldId id="278" r:id="rId29"/>
    <p:sldId id="27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A10F"/>
    <a:srgbClr val="418030"/>
    <a:srgbClr val="BCE292"/>
    <a:srgbClr val="95ED69"/>
    <a:srgbClr val="9FF890"/>
    <a:srgbClr val="53D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49AB-43F6-44B7-B7A9-B41CBCA437E6}" type="datetimeFigureOut">
              <a:rPr lang="ru-RU" smtClean="0"/>
              <a:pPr/>
              <a:t>пт 29.04.22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C45C-821A-4BE8-BC22-917D49EE36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Блок-схема: документ 6"/>
          <p:cNvSpPr/>
          <p:nvPr userDrawn="1"/>
        </p:nvSpPr>
        <p:spPr>
          <a:xfrm rot="10800000">
            <a:off x="0" y="548680"/>
            <a:ext cx="9144000" cy="6120680"/>
          </a:xfrm>
          <a:prstGeom prst="flowChartDocumen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10" name="Блок-схема: документ 9"/>
          <p:cNvSpPr/>
          <p:nvPr userDrawn="1"/>
        </p:nvSpPr>
        <p:spPr>
          <a:xfrm rot="10800000">
            <a:off x="107504" y="692696"/>
            <a:ext cx="8928992" cy="5868416"/>
          </a:xfrm>
          <a:prstGeom prst="flowChartDocumen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6" descr="http://fruitoftheloom.030201.ru/uploads/posts/2013-02/1360319680_manzana-tierra-hojas.jpg"/>
          <p:cNvPicPr>
            <a:picLocks noChangeAspect="1" noChangeArrowheads="1"/>
          </p:cNvPicPr>
          <p:nvPr userDrawn="1"/>
        </p:nvPicPr>
        <p:blipFill>
          <a:blip r:embed="rId2" cstate="print"/>
          <a:srcRect l="27623" t="2520" r="27309" b="4241"/>
          <a:stretch>
            <a:fillRect/>
          </a:stretch>
        </p:blipFill>
        <p:spPr bwMode="auto">
          <a:xfrm>
            <a:off x="179512" y="1916832"/>
            <a:ext cx="3168352" cy="378158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49AB-43F6-44B7-B7A9-B41CBCA437E6}" type="datetimeFigureOut">
              <a:rPr lang="ru-RU" smtClean="0"/>
              <a:pPr/>
              <a:t>пт 29.04.22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C45C-821A-4BE8-BC22-917D49EE36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Блок-схема: документ 4"/>
          <p:cNvSpPr/>
          <p:nvPr userDrawn="1"/>
        </p:nvSpPr>
        <p:spPr>
          <a:xfrm rot="10800000">
            <a:off x="0" y="548680"/>
            <a:ext cx="9144000" cy="6120680"/>
          </a:xfrm>
          <a:prstGeom prst="flowChartDocument">
            <a:avLst/>
          </a:prstGeom>
          <a:solidFill>
            <a:srgbClr val="BCE29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Блок-схема: документ 7"/>
          <p:cNvSpPr/>
          <p:nvPr userDrawn="1"/>
        </p:nvSpPr>
        <p:spPr>
          <a:xfrm rot="10800000">
            <a:off x="107504" y="692696"/>
            <a:ext cx="8928992" cy="5868416"/>
          </a:xfrm>
          <a:prstGeom prst="flowChartDocumen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" name="Picture 6" descr="http://fruitoftheloom.030201.ru/uploads/posts/2013-02/1360319680_manzana-tierra-hojas.jpg"/>
          <p:cNvPicPr>
            <a:picLocks noChangeAspect="1" noChangeArrowheads="1"/>
          </p:cNvPicPr>
          <p:nvPr userDrawn="1"/>
        </p:nvPicPr>
        <p:blipFill>
          <a:blip r:embed="rId2" cstate="print"/>
          <a:srcRect l="27623" t="2520" r="27309" b="4241"/>
          <a:stretch>
            <a:fillRect/>
          </a:stretch>
        </p:blipFill>
        <p:spPr bwMode="auto">
          <a:xfrm>
            <a:off x="251520" y="5301208"/>
            <a:ext cx="936104" cy="111728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349AB-43F6-44B7-B7A9-B41CBCA437E6}" type="datetimeFigureOut">
              <a:rPr lang="ru-RU" smtClean="0"/>
              <a:pPr/>
              <a:t>пт 29.04.22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DC45C-821A-4BE8-BC22-917D49EE36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332656"/>
            <a:ext cx="6480720" cy="144016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Международная программа 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«Эко-школы/ Зеленый флаг»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экологическое воспитание  и образованию детей </a:t>
            </a:r>
            <a:b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«Жизнь в стиле ЭКО»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743200" y="1976636"/>
            <a:ext cx="6400800" cy="17526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Детский сад «Солнышко» МБОУ             «</a:t>
            </a:r>
            <a:r>
              <a:rPr lang="ru-RU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Домашовская</a:t>
            </a:r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СОШ» Брянского района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2636912"/>
            <a:ext cx="608416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Авторы: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Ваганова Светлана Николаевна, заместитель директора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Воспитатели 1 квалификационной категории: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Изотова Кристина Алексеевна 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Задорожная Наталья Владимировна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Адрес образовательного учреждения: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241514, Брянская область, Брянский район,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с.Домашово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Ул.Майская, д.18</a:t>
            </a:r>
          </a:p>
          <a:p>
            <a:pPr algn="ctr"/>
            <a:endParaRPr lang="ru-RU" sz="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Сайт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http://brr-dms.sch.b-edu.ru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Телефон: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8(4832) 97-81-61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Дидактические и подвижные игры в экологическом направлении</a:t>
            </a:r>
          </a:p>
        </p:txBody>
      </p:sp>
      <p:pic>
        <p:nvPicPr>
          <p:cNvPr id="22530" name="Picture 2" descr="https://sun9-57.userapi.com/impg/rL6iKnb9Aj25c1SWmK48HvHRA0pmGysqm_86EA/7PjBhpmh7P0.jpg?size=1280x1280&amp;quality=96&amp;sign=70adbe7c72c2e03c1a3f58f2a8c522a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4104456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20200909_101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310028" y="1844824"/>
            <a:ext cx="4833972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7281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Вашему вниманию предоставляется одна из постоянных экологических форм работы с детьми в нашем детском саду: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24A10F"/>
                </a:solidFill>
                <a:latin typeface="Arial" pitchFamily="34" charset="0"/>
                <a:cs typeface="Arial" pitchFamily="34" charset="0"/>
              </a:rPr>
              <a:t>КВЕСТ – ИГРА «ЗИМНЕЕ ЭКОЛОГИЧЕСКОЕ ПУТЕШЕСТВИЕ»</a:t>
            </a:r>
          </a:p>
        </p:txBody>
      </p:sp>
      <p:pic>
        <p:nvPicPr>
          <p:cNvPr id="2050" name="Picture 2" descr="https://free-png.ru/wp-content/uploads/2021/12/free-png.ru-26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1224136" cy="1376418"/>
          </a:xfrm>
          <a:prstGeom prst="rect">
            <a:avLst/>
          </a:prstGeom>
          <a:noFill/>
        </p:spPr>
      </p:pic>
      <p:pic>
        <p:nvPicPr>
          <p:cNvPr id="4" name="Picture 2" descr="https://free-png.ru/wp-content/uploads/2021/12/free-png.ru-26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9864" y="2492896"/>
            <a:ext cx="1224136" cy="1376418"/>
          </a:xfrm>
          <a:prstGeom prst="rect">
            <a:avLst/>
          </a:prstGeom>
          <a:noFill/>
        </p:spPr>
      </p:pic>
      <p:pic>
        <p:nvPicPr>
          <p:cNvPr id="21506" name="Picture 2" descr="https://sun9-6.userapi.com/impg/UmorR1PpzfDM8CMBf8AFjAOrTqLjNpHacnwkbA/UYznuaBpTSQ.jpg?size=810x1080&amp;quality=95&amp;sign=b7d6a62b9e3579f49f78306e4fd3e9a8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708920"/>
            <a:ext cx="2880320" cy="3840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7281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§"/>
            </a:pPr>
            <a:r>
              <a:rPr lang="ru-RU" dirty="0">
                <a:latin typeface="Arial" pitchFamily="34" charset="0"/>
                <a:cs typeface="Arial" pitchFamily="34" charset="0"/>
              </a:rPr>
              <a:t>В нашем детском саду одна разновозрастная группа с 2-ух до 7-ми лет, данное мероприятие подготовлено для детей старшего дошкольного возраста</a:t>
            </a:r>
          </a:p>
        </p:txBody>
      </p:sp>
      <p:pic>
        <p:nvPicPr>
          <p:cNvPr id="20482" name="Picture 2" descr="https://sun9-44.userapi.com/impg/qEZSr_lcuFyvsc0NBUcHUkyXvbm6v_Sx5gugsQ/1zmp1UW6QGI.jpg?size=1280x960&amp;quality=95&amp;sign=5385f247628e78c306b99d8caac646b7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20888"/>
            <a:ext cx="5544616" cy="4158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28800"/>
            <a:ext cx="8964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dirty="0">
                <a:latin typeface="Arial" pitchFamily="34" charset="0"/>
                <a:cs typeface="Arial" pitchFamily="34" charset="0"/>
              </a:rPr>
              <a:t>Экологическое воспитание дошкольников — это часть общего образовательного процесса, которое способствует развитию мышления, речи, эрудиции, эмоциональной сферы, нравственному воспитанию, то есть становлению личности в целом. В процессе экологического воспитания дошкольники овладевают нормами экологически грамотного безопасного поведения на основе комплекса элементарных экологических знаний, осознания причинно-следственных связей в природе, бережного отношения ко всему живому. 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0"/>
            <a:ext cx="302433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Актуальность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3717032"/>
            <a:ext cx="8964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dirty="0">
                <a:latin typeface="Arial" pitchFamily="34" charset="0"/>
                <a:cs typeface="Arial" pitchFamily="34" charset="0"/>
              </a:rPr>
              <a:t>Почему именно игра? 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Игра — ведущий вид детской деятельности. Она является эффективным средством формирования личности дошкольника, его морально — волевых качеств, в игре реализуется потребность воздействия на мир.  Используя игру как средство ознакомления с окружающим миром, с природой воспитатель имеет возможность направить внимание детей на те явления, которые ценны для расширения круга представлений.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0"/>
            <a:ext cx="367240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Цель и задачи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628800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Arial" pitchFamily="34" charset="0"/>
                <a:cs typeface="Arial" pitchFamily="34" charset="0"/>
              </a:rPr>
              <a:t>Цель: 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закрепление знаний детей о жизни объектов живой природы в зимний период</a:t>
            </a:r>
          </a:p>
          <a:p>
            <a:pPr algn="just"/>
            <a:r>
              <a:rPr lang="ru-RU" sz="1600" b="1" dirty="0">
                <a:latin typeface="Arial" pitchFamily="34" charset="0"/>
                <a:cs typeface="Arial" pitchFamily="34" charset="0"/>
              </a:rPr>
              <a:t>Задачи: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b="1" i="1" dirty="0">
                <a:latin typeface="Arial" pitchFamily="34" charset="0"/>
                <a:cs typeface="Arial" pitchFamily="34" charset="0"/>
              </a:rPr>
              <a:t>Образовательные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- обобщать знания детей о зиме, о деревьях,  о   типичных повадках  диких животных, птиц и рыб зимой, способах защиты от врагов, добывании пищи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- учить детей заботится о растительном и животном мире в зимний период</a:t>
            </a:r>
          </a:p>
          <a:p>
            <a:pPr algn="just"/>
            <a:r>
              <a:rPr lang="ru-RU" sz="1600" b="1" i="1" dirty="0">
                <a:latin typeface="Arial" pitchFamily="34" charset="0"/>
                <a:cs typeface="Arial" pitchFamily="34" charset="0"/>
              </a:rPr>
              <a:t>Развивающие: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- активизировать словарь по теме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- развивать  память, внимание, мышление, воображение, фонетическое восприятие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-  учить свободно пользоваться простыми предложениями, закрепить умения охотно вступать в речевое общение, задавать вопросы и отвечать на них, делать умозаключения.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- вызвать положительные эмоции.</a:t>
            </a:r>
          </a:p>
          <a:p>
            <a:pPr algn="just"/>
            <a:r>
              <a:rPr lang="ru-RU" sz="1600" b="1" i="1" dirty="0">
                <a:latin typeface="Arial" pitchFamily="34" charset="0"/>
                <a:cs typeface="Arial" pitchFamily="34" charset="0"/>
              </a:rPr>
              <a:t>Воспитательные: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- воспитывать любовь к природе, заботливое отношение к животным и растениям леса, воспитывать положительные качества характера, чувство сопереживания, взаимопомощи;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- формировать  навыки сотрудничества, доброжелательности, взаимоконтроля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72816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Предварительная работа: </a:t>
            </a:r>
            <a:r>
              <a:rPr lang="ru-RU" dirty="0"/>
              <a:t>  виртуальная экскурсия  в природу по зимнему лесу, загадывание загадок, рассматривание иллюстраций, чтение художественной литературы   ( С. Михалков « Жадный заяц», Г. Снегирь « Медвежонок» и </a:t>
            </a:r>
            <a:r>
              <a:rPr lang="ru-RU" dirty="0" err="1"/>
              <a:t>др</a:t>
            </a:r>
            <a:r>
              <a:rPr lang="ru-RU" dirty="0"/>
              <a:t>). Занятия по лепке, рисованию. Дидактические игры: « Охотник», « Когда это бывает», « Кто  чем питается?», «Четвертый лишний»,  «Чей, </a:t>
            </a:r>
            <a:r>
              <a:rPr lang="ru-RU" dirty="0" err="1"/>
              <a:t>чья,чьё</a:t>
            </a:r>
            <a:r>
              <a:rPr lang="ru-RU" dirty="0"/>
              <a:t>?», разучивание стихов, загадок о зиме, птицах и животных, подготовка докладов о диких животных.</a:t>
            </a:r>
          </a:p>
        </p:txBody>
      </p:sp>
      <p:pic>
        <p:nvPicPr>
          <p:cNvPr id="17410" name="Picture 2" descr="https://sun9-71.userapi.com/impg/RgSYe_lL8Pw02jmiUKeypptPJqQqpJFp3j9_3A/972IeSRz4xU.jpg?size=810x1080&amp;quality=95&amp;sign=88235dc06b0e285bf5c25682824dfaf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450299"/>
            <a:ext cx="2555776" cy="3407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https://sun9-55.userapi.com/impg/THlRNa3qdZxtXYsUbOvWk-tx4degTRznc7dG0w/ON7kvk529H0.jpg?size=810x1080&amp;quality=95&amp;sign=0b256f335234f2b1960c43f3ff8d4a4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3162267"/>
            <a:ext cx="2771800" cy="3695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4" name="Picture 6" descr="https://sun9-73.userapi.com/impg/udDeMDHH3kkRtzJv4bRKcoL6ywbhW007tPbCEQ/GdN8hj5K0-A.jpg?size=1280x960&amp;quality=95&amp;sign=51cfffa52e6fdfc1cfabf8c7ab4c9dfc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501008"/>
            <a:ext cx="3967866" cy="297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44824"/>
            <a:ext cx="8892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Формы работы</a:t>
            </a:r>
            <a:r>
              <a:rPr lang="ru-RU" dirty="0">
                <a:latin typeface="Arial" pitchFamily="34" charset="0"/>
                <a:cs typeface="Arial" pitchFamily="34" charset="0"/>
              </a:rPr>
              <a:t>: фронтальная, групповая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Оборудование:</a:t>
            </a:r>
            <a:r>
              <a:rPr lang="ru-RU" dirty="0">
                <a:latin typeface="Arial" pitchFamily="34" charset="0"/>
                <a:cs typeface="Arial" pitchFamily="34" charset="0"/>
              </a:rPr>
              <a:t> экран телевизора, презентация: «Зимний лес»,  «Животные леса»,снежинки из картона, письмо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Лесовичка</a:t>
            </a:r>
            <a:r>
              <a:rPr lang="ru-RU" dirty="0">
                <a:latin typeface="Arial" pitchFamily="34" charset="0"/>
                <a:cs typeface="Arial" pitchFamily="34" charset="0"/>
              </a:rPr>
              <a:t> на воздушном шарике, настольно-печатная игра «Подбери домик животному»,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</a:t>
            </a:r>
            <a:r>
              <a:rPr lang="ru-RU" dirty="0">
                <a:latin typeface="Arial" pitchFamily="34" charset="0"/>
                <a:cs typeface="Arial" pitchFamily="34" charset="0"/>
              </a:rPr>
              <a:t>/и  с использованием ИКТ «Назови дерево», «Четвертый лишний».</a:t>
            </a:r>
          </a:p>
        </p:txBody>
      </p:sp>
      <p:pic>
        <p:nvPicPr>
          <p:cNvPr id="16386" name="Picture 2" descr="https://rstatic.oshkole.ru/editor_images/150515.jpg"/>
          <p:cNvPicPr>
            <a:picLocks noChangeAspect="1" noChangeArrowheads="1"/>
          </p:cNvPicPr>
          <p:nvPr/>
        </p:nvPicPr>
        <p:blipFill>
          <a:blip r:embed="rId2" cstate="print"/>
          <a:srcRect l="8824" t="4701" r="7351" b="6952"/>
          <a:stretch>
            <a:fillRect/>
          </a:stretch>
        </p:blipFill>
        <p:spPr bwMode="auto">
          <a:xfrm>
            <a:off x="3419872" y="3110649"/>
            <a:ext cx="2880320" cy="3486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Квест -игра «Зимнее экологическое путешествие» началась с приветствия воспитанников на сказочной поляне усыпанной снежинками</a:t>
            </a:r>
            <a:endParaRPr lang="ru-RU" dirty="0"/>
          </a:p>
        </p:txBody>
      </p:sp>
      <p:pic>
        <p:nvPicPr>
          <p:cNvPr id="15362" name="Picture 2" descr="https://sun9-69.userapi.com/impg/QwnhL-OoxZFs1qLCucHqSsmwZHxSm_hlR4ZLQQ/hhSDv2KBdR8.jpg?size=1280x960&amp;quality=95&amp;sign=6e8763a6cf861bf6b6206e79d2731df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00808"/>
            <a:ext cx="6408712" cy="4806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0" y="908720"/>
            <a:ext cx="9144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Детям предлагается разгадать загадку о зимнем периоде времени года и поговорить о пейзаже зимнего леса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60648"/>
            <a:ext cx="9144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Неожиданно в группу влетает воздушный шарик, а на его ниточке – письмо. Это письмо от Старичка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Лесовичка</a:t>
            </a:r>
            <a:r>
              <a:rPr lang="ru-RU" dirty="0">
                <a:latin typeface="Arial" pitchFamily="34" charset="0"/>
                <a:cs typeface="Arial" pitchFamily="34" charset="0"/>
              </a:rPr>
              <a:t> ,он просит нас помочь лесу.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052736"/>
            <a:ext cx="4572000" cy="39703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Послушайте, что он пишет: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«Здравствуйте, мои дорогие друзья!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Вам прислал сюда письмо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зверяток</a:t>
            </a:r>
            <a:r>
              <a:rPr lang="ru-RU" dirty="0">
                <a:latin typeface="Arial" pitchFamily="34" charset="0"/>
                <a:cs typeface="Arial" pitchFamily="34" charset="0"/>
              </a:rPr>
              <a:t> всех оно.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Что-то с лесом приключилось,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Очень грустный он стоит.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Не поют в нём даже птицы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И печальный он на вид.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Вы зверюшкам помогите,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Лес наш милый полечите!»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Я приглашаю вас в гости в мой волшебный лес!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Мы с лесными зверями будем рады встрече с вами!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Лесовичок</a:t>
            </a:r>
            <a:r>
              <a:rPr lang="ru-RU" dirty="0">
                <a:latin typeface="Arial" pitchFamily="34" charset="0"/>
                <a:cs typeface="Arial" pitchFamily="34" charset="0"/>
              </a:rPr>
              <a:t>»</a:t>
            </a:r>
          </a:p>
        </p:txBody>
      </p:sp>
      <p:pic>
        <p:nvPicPr>
          <p:cNvPr id="13314" name="Picture 2" descr="https://sun9-56.userapi.com/impg/p0ZNk_kAgFhl86ax4D1SUIq8qyhI0jmbsuA-UA/uw5C-nAfdcI.jpg?size=1280x960&amp;quality=95&amp;sign=792b2522f6bb730b6a2763b6630992d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4403981" cy="3302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Проговаривая волшебные слова “Повертелись, покружились и в лесу мы очутились”. Мы отправляемся в гости к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Лесовичку</a:t>
            </a:r>
            <a:r>
              <a:rPr lang="ru-RU" dirty="0">
                <a:latin typeface="Arial" pitchFamily="34" charset="0"/>
                <a:cs typeface="Arial" pitchFamily="34" charset="0"/>
              </a:rPr>
              <a:t> в зимний лес</a:t>
            </a:r>
          </a:p>
        </p:txBody>
      </p:sp>
      <p:pic>
        <p:nvPicPr>
          <p:cNvPr id="12290" name="Picture 2" descr="https://sun9-84.userapi.com/impg/824yBK5Mky3cyfiI6bUAG-J5w3-4JG4U1SurZQ/V-qScOvq1-0.jpg?size=1280x960&amp;quality=95&amp;sign=58e99028bb2384b61522b844fef8f05e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19"/>
            <a:ext cx="4716016" cy="3537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https://sun9-47.userapi.com/impg/tNLBsG8qI2J1SoHAvZJKRneIa9a2134o18-8fg/6uklIoci_pI.jpg?size=1280x960&amp;quality=95&amp;sign=7bb478344b3aa418af520197c7e4153a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9979" y="2996952"/>
            <a:ext cx="4764021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3"/>
          <p:cNvSpPr txBox="1">
            <a:spLocks/>
          </p:cNvSpPr>
          <p:nvPr/>
        </p:nvSpPr>
        <p:spPr>
          <a:xfrm>
            <a:off x="0" y="1484784"/>
            <a:ext cx="9144000" cy="177279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lvl="0" algn="just">
              <a:spcBef>
                <a:spcPct val="20000"/>
              </a:spcBef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20000"/>
              </a:spcBef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Наш детский сад «Солнышко» совместно с МБОУ «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Домашовская</a:t>
            </a:r>
            <a:r>
              <a:rPr lang="ru-RU" dirty="0">
                <a:latin typeface="Arial" pitchFamily="34" charset="0"/>
                <a:cs typeface="Arial" pitchFamily="34" charset="0"/>
              </a:rPr>
              <a:t> СОШ» Брянского района, работает в рамках международной программы «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Эко-школы</a:t>
            </a:r>
            <a:r>
              <a:rPr lang="ru-RU" dirty="0">
                <a:latin typeface="Arial" pitchFamily="34" charset="0"/>
                <a:cs typeface="Arial" pitchFamily="34" charset="0"/>
              </a:rPr>
              <a:t>/Зелёный флаг»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7744" y="0"/>
            <a:ext cx="4860032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Пояснительная записка</a:t>
            </a:r>
          </a:p>
        </p:txBody>
      </p:sp>
      <p:pic>
        <p:nvPicPr>
          <p:cNvPr id="30722" name="Picture 2" descr="https://sun9-60.userapi.com/impg/sMYGjNT65E7YH0g2zpv0pAAj6HrjTE_vkr1PWQ/iDEvBIlE2FA.jpg?size=1280x960&amp;quality=96&amp;sign=f5f3a0419e9e7e3e18bf3d6a121f1990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348880"/>
            <a:ext cx="6408712" cy="4218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1800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Появляется сам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Лесовичек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-Слышу, слышу… Здравствуйте, ребята!  Я — старичок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Лесовичок</a:t>
            </a:r>
            <a:r>
              <a:rPr lang="ru-RU" dirty="0">
                <a:latin typeface="Arial" pitchFamily="34" charset="0"/>
                <a:cs typeface="Arial" pitchFamily="34" charset="0"/>
              </a:rPr>
              <a:t>. В лесу живу, за порядком слежу. Очень рад видеть вас у себя в гостях. Я думаю, вы знаете, как надо вести себя в лесу? (ответы детей). Ветки не ломать, зверей не обижать,  слишком не шуметь, а то лес испугается, затаится, и вы не узнаете ни одной тайны.</a:t>
            </a:r>
          </a:p>
        </p:txBody>
      </p:sp>
      <p:pic>
        <p:nvPicPr>
          <p:cNvPr id="11266" name="Picture 2" descr="https://sun9-41.userapi.com/impg/FjxQGLkac8JAITpVr15XjktPs0vojbA-B2amfg/X1dV8GA8Byk.jpg?size=1280x960&amp;quality=95&amp;sign=1e79795837cfe3d1d8b19d2d3d68f60f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132856"/>
            <a:ext cx="576064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Беседа с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Лесовичком</a:t>
            </a:r>
            <a:r>
              <a:rPr lang="ru-RU" dirty="0">
                <a:latin typeface="Arial" pitchFamily="34" charset="0"/>
                <a:cs typeface="Arial" pitchFamily="34" charset="0"/>
              </a:rPr>
              <a:t> и ребятами о правилах поведения в лесу, о названии деревьев.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Дидактическая игра  «Назови дерево по внешнему виду». Дети по элементу, плоду или листу называют дерево: береза, клен, рябина, ель</a:t>
            </a:r>
          </a:p>
          <a:p>
            <a:endParaRPr lang="ru-RU" dirty="0"/>
          </a:p>
        </p:txBody>
      </p:sp>
      <p:pic>
        <p:nvPicPr>
          <p:cNvPr id="10242" name="Picture 2" descr="https://sun9-47.userapi.com/impg/JUE_nNE4ZZkWyk0lr_nTBpO54BeI84tyo9fMcg/p9ySHV6mvjk.jpg?size=1280x960&amp;quality=95&amp;sign=b3a4ea7aff84985dcf278b93c2732d1e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4752528" cy="3564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https://sun9-84.userapi.com/impg/KEo6I7RZewIlzOzkMahU0DT3sOSqgrRDX4ilHQ/a3__P8POrAo.jpg?size=810x1080&amp;quality=95&amp;sign=416e1d96dd1eee5cadf7f74f8a9910e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628800"/>
            <a:ext cx="3790318" cy="5053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7"/>
            <a:ext cx="9144000" cy="175432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>
                <a:latin typeface="Arial" pitchFamily="34" charset="0"/>
                <a:cs typeface="Arial" pitchFamily="34" charset="0"/>
              </a:rPr>
              <a:t>Лесовичок</a:t>
            </a:r>
            <a:r>
              <a:rPr lang="ru-RU" dirty="0">
                <a:latin typeface="Arial" pitchFamily="34" charset="0"/>
                <a:cs typeface="Arial" pitchFamily="34" charset="0"/>
              </a:rPr>
              <a:t>:  Лес – это место, где живут по соседству не только деревья и растения, а ещё там живет много разных животных и птиц.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А вы знаете, какие животные живут у меня в лесу? </a:t>
            </a:r>
          </a:p>
          <a:p>
            <a:pPr algn="ctr"/>
            <a:r>
              <a:rPr lang="ru-RU" i="1" dirty="0">
                <a:latin typeface="Arial" pitchFamily="34" charset="0"/>
                <a:cs typeface="Arial" pitchFamily="34" charset="0"/>
              </a:rPr>
              <a:t>Загадки о животных</a:t>
            </a:r>
          </a:p>
          <a:p>
            <a:pPr algn="ctr"/>
            <a:r>
              <a:rPr lang="ru-RU" i="1" dirty="0">
                <a:latin typeface="Arial" pitchFamily="34" charset="0"/>
                <a:cs typeface="Arial" pitchFamily="34" charset="0"/>
              </a:rPr>
              <a:t>Беседа «Что вы знаете о животных леса?»</a:t>
            </a:r>
          </a:p>
          <a:p>
            <a:pPr algn="ctr"/>
            <a:r>
              <a:rPr lang="ru-RU" i="1" dirty="0">
                <a:latin typeface="Arial" pitchFamily="34" charset="0"/>
                <a:cs typeface="Arial" pitchFamily="34" charset="0"/>
              </a:rPr>
              <a:t>Физкультурная минутка</a:t>
            </a:r>
          </a:p>
        </p:txBody>
      </p:sp>
      <p:pic>
        <p:nvPicPr>
          <p:cNvPr id="9218" name="Picture 2" descr="https://sun9-8.userapi.com/impg/KaojYPbgLCtEvNJkhY_iievoU6UCxINY-cpNOQ/YlMHPFY1d-o.jpg?size=1280x960&amp;quality=95&amp;sign=c552208483bf3483292219bc1bc0e949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1" y="3749986"/>
            <a:ext cx="3851920" cy="288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https://sun9-82.userapi.com/impg/IbSVWDOvQhk_DLrXPgU4adnkj8OornMxrC3rzg/koFnbecDuhU.jpg?size=810x1080&amp;quality=95&amp;sign=f2ffa377812a88658bab3d4473b8681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3347864" cy="4463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https://sun9-79.userapi.com/impg/hu8bnvATiMQ8ycl4YxBZgikoSR4beRkzccA9ww/hZQUNTl5ZZI.jpg?size=1280x960&amp;quality=95&amp;sign=6b6a0109b064338d6a7d2bc18baede20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204864"/>
            <a:ext cx="367240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258532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err="1">
                <a:latin typeface="Arial" pitchFamily="34" charset="0"/>
                <a:cs typeface="Arial" pitchFamily="34" charset="0"/>
              </a:rPr>
              <a:t>Лесовичок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latin typeface="Arial" pitchFamily="34" charset="0"/>
                <a:cs typeface="Arial" pitchFamily="34" charset="0"/>
              </a:rPr>
              <a:t> Для чего нужен каждому дом? (Дом нужен для того, чтобы прятаться от непогоды, отдыхать, устраивать запасы)  Сейчас я посмотрю, как вы знаете о том, где кто живет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                                        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Дидактическая игра «Где Я живу?»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 Воспитатель: Ребята, я предлагаю выполнить это задание в паре. Разделиться по парам вам помогут разрезные картинки. (дети берт с подноса часть картинки и находят вторую половину – пару;  выполняют задание за столами: соединить картинку домика с животным)</a:t>
            </a:r>
          </a:p>
          <a:p>
            <a:pPr algn="ctr"/>
            <a:r>
              <a:rPr lang="ru-RU" i="1" dirty="0">
                <a:latin typeface="Arial" pitchFamily="34" charset="0"/>
                <a:cs typeface="Arial" pitchFamily="34" charset="0"/>
              </a:rPr>
              <a:t>Беседа «Как мы можем помочь животным зимой?»</a:t>
            </a:r>
          </a:p>
        </p:txBody>
      </p:sp>
      <p:pic>
        <p:nvPicPr>
          <p:cNvPr id="8194" name="Picture 2" descr="https://sun9-62.userapi.com/impg/XZXghV6g5YdnF6jqpVjdK7gAbnK0lhCyGJRoVA/OZ3iTMKHEVk.jpg?size=810x1080&amp;quality=95&amp;sign=12d2aed735845ed5351741b2f82a2673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2852936"/>
            <a:ext cx="2862319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https://sun9-68.userapi.com/impg/5XdTjS6_m1hUvhmlDqRWrAOt7bq2D-AU6ex8Iw/U2Kqpn5_JXQ.jpg?size=810x1080&amp;quality=95&amp;sign=812156bf4eb4b720d69089a85f2d254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852935"/>
            <a:ext cx="2862319" cy="381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0688"/>
            <a:ext cx="914400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Ребята, а в  лесу живет не только звери. Кого можно встретить еще в лесу?  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Дети: птиц</a:t>
            </a: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Лесовичок</a:t>
            </a:r>
            <a:r>
              <a:rPr lang="ru-RU" dirty="0">
                <a:latin typeface="Arial" pitchFamily="34" charset="0"/>
                <a:cs typeface="Arial" pitchFamily="34" charset="0"/>
              </a:rPr>
              <a:t>: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latin typeface="Arial" pitchFamily="34" charset="0"/>
                <a:cs typeface="Arial" pitchFamily="34" charset="0"/>
              </a:rPr>
              <a:t>А у меня и птиц –то нет сейчас… улетели все… не знаю и почему….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16832"/>
            <a:ext cx="9144000" cy="2031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Воспитатель: Ребята, а почему не слышно сейчас птиц в лесу? (Обсуждение)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Дети: Потому что наступили холода; птицам нечего есть, они боятся замёрзнуть, поэтому они улетели в тёплые страны.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Воспитатель: Как называют птиц, которые улетают в теплые края? (перелетные) А которые остаются зимовать? ( зимующие). Я предлагаю вам поиграть в игру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i="1" dirty="0">
                <a:latin typeface="Arial" pitchFamily="34" charset="0"/>
                <a:cs typeface="Arial" pitchFamily="34" charset="0"/>
              </a:rPr>
              <a:t>Дидактическая игра « Четвертый лишний»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4221088"/>
            <a:ext cx="9144000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Беседа о том, как мы можем помочь зимующим птицам, и о том чем их кормить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экране-картинка</a:t>
            </a:r>
            <a:r>
              <a:rPr lang="ru-RU" dirty="0">
                <a:latin typeface="Arial" pitchFamily="34" charset="0"/>
                <a:cs typeface="Arial" pitchFamily="34" charset="0"/>
              </a:rPr>
              <a:t> речки подо льдом. Беседа о том, как зимуют рыбы.</a:t>
            </a:r>
          </a:p>
        </p:txBody>
      </p:sp>
      <p:pic>
        <p:nvPicPr>
          <p:cNvPr id="5122" name="Picture 2" descr="https://sun9-66.userapi.com/impg/ZZ7LXSsB4bRHkHx5bdZwRyGBOKkpf8-5xJmGjg/G4Au5pL47b8.jpg?size=810x1080&amp;quality=95&amp;sign=9ec8742b1ed328a4fff163ce10e5f3f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4050450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https://sun9-16.userapi.com/impg/f_JuoUmlFBidqS32tc7bqSemRBo1PRg0yzPuQQ/NIIrP6BbA6A.jpg?size=1280x960&amp;quality=95&amp;sign=1b7558a57aceaeb273937f5b9c5b716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988840"/>
            <a:ext cx="4644008" cy="3483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94692"/>
            <a:ext cx="9144000" cy="48013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i="1" dirty="0">
                <a:latin typeface="Arial" pitchFamily="34" charset="0"/>
                <a:cs typeface="Arial" pitchFamily="34" charset="0"/>
              </a:rPr>
              <a:t>Воспитатель: </a:t>
            </a:r>
            <a:r>
              <a:rPr lang="ru-RU" dirty="0">
                <a:latin typeface="Arial" pitchFamily="34" charset="0"/>
                <a:cs typeface="Arial" pitchFamily="34" charset="0"/>
              </a:rPr>
              <a:t>А чтобы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Лесовичку</a:t>
            </a:r>
            <a:r>
              <a:rPr lang="ru-RU" dirty="0">
                <a:latin typeface="Arial" pitchFamily="34" charset="0"/>
                <a:cs typeface="Arial" pitchFamily="34" charset="0"/>
              </a:rPr>
              <a:t> все запомнить , как заботиться о животных и растениях зимой, давайте пригласим его  к нам в сад </a:t>
            </a:r>
          </a:p>
          <a:p>
            <a:pPr algn="just"/>
            <a:r>
              <a:rPr lang="ru-RU" i="1" dirty="0">
                <a:latin typeface="Arial" pitchFamily="34" charset="0"/>
                <a:cs typeface="Arial" pitchFamily="34" charset="0"/>
              </a:rPr>
              <a:t>«Повертелись, покружились</a:t>
            </a:r>
          </a:p>
          <a:p>
            <a:pPr algn="just"/>
            <a:r>
              <a:rPr lang="ru-RU" i="1" dirty="0">
                <a:latin typeface="Arial" pitchFamily="34" charset="0"/>
                <a:cs typeface="Arial" pitchFamily="34" charset="0"/>
              </a:rPr>
              <a:t>и в саду мы очутились»</a:t>
            </a:r>
          </a:p>
          <a:p>
            <a:pPr algn="just"/>
            <a:endParaRPr lang="ru-RU" i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i="1" dirty="0">
                <a:latin typeface="Arial" pitchFamily="34" charset="0"/>
                <a:cs typeface="Arial" pitchFamily="34" charset="0"/>
              </a:rPr>
              <a:t>Воспитатель:</a:t>
            </a:r>
            <a:r>
              <a:rPr lang="ru-RU" dirty="0">
                <a:latin typeface="Arial" pitchFamily="34" charset="0"/>
                <a:cs typeface="Arial" pitchFamily="34" charset="0"/>
              </a:rPr>
              <a:t> Вот мы и опять оказались в нашем любимом детском саду. Я предлагаю перейти от слов к делу и напомнить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Лесовичку</a:t>
            </a:r>
            <a:r>
              <a:rPr lang="ru-RU" dirty="0">
                <a:latin typeface="Arial" pitchFamily="34" charset="0"/>
                <a:cs typeface="Arial" pitchFamily="34" charset="0"/>
              </a:rPr>
              <a:t> про его зимние хлопоты. А ты,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Лесовичок</a:t>
            </a:r>
            <a:r>
              <a:rPr lang="ru-RU" dirty="0">
                <a:latin typeface="Arial" pitchFamily="34" charset="0"/>
                <a:cs typeface="Arial" pitchFamily="34" charset="0"/>
              </a:rPr>
              <a:t>, смотри внимательно и запоминай.</a:t>
            </a:r>
          </a:p>
          <a:p>
            <a:pPr algn="just"/>
            <a:r>
              <a:rPr lang="ru-RU" i="1" dirty="0">
                <a:latin typeface="Arial" pitchFamily="34" charset="0"/>
                <a:cs typeface="Arial" pitchFamily="34" charset="0"/>
              </a:rPr>
              <a:t>(вывешивается картина зимнего леса)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i="1" dirty="0">
                <a:latin typeface="Arial" pitchFamily="34" charset="0"/>
                <a:cs typeface="Arial" pitchFamily="34" charset="0"/>
              </a:rPr>
              <a:t>Воспитатель:</a:t>
            </a:r>
            <a:r>
              <a:rPr lang="ru-RU" dirty="0">
                <a:latin typeface="Arial" pitchFamily="34" charset="0"/>
                <a:cs typeface="Arial" pitchFamily="34" charset="0"/>
              </a:rPr>
              <a:t>  Перед вами картина зимнего леса и его обитатели. Но по-моему чего то не хватает?  ( животных, птиц, снега, сугробов не хватает) Давайте оживим наш зимний лес и сделаем его по-настоящему зимним. Подойдите к столу. Что вы видите? А теперь давайте приступим к работе </a:t>
            </a:r>
          </a:p>
          <a:p>
            <a:pPr algn="ctr"/>
            <a:r>
              <a:rPr lang="ru-RU" i="1" dirty="0">
                <a:latin typeface="Arial" pitchFamily="34" charset="0"/>
                <a:cs typeface="Arial" pitchFamily="34" charset="0"/>
              </a:rPr>
              <a:t>(вывешивается заготовка зимнего леса, на которую дети приклеивают животных, снег на деревья, кормушку, лунки на речку)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Посмотрите, какой у нас получился зимний лес. Деревьям теперь тепло и безопасно под снегом, а животные и птицы теперь знают, где найти себе корм на зиму, рыбам теперь поступает воздух и им легче перезимовать под толстым льдом. Давайте подарим эту схему нашему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Лесовичку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4" name="Picture 2" descr="https://sun9-21.userapi.com/impg/Dnrd0yRzntmrf4lW1HDaGVUVk-HZspUUMB2cBw/mHscTqyGNFY.jpg?size=810x1080&amp;quality=95&amp;sign=c618a8d417f0d23eaed4d9e7089978a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2916324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s://sun9-10.userapi.com/impg/rWMhGAyx3sA-fgGl1E5QLQdJMcKAViwX8suGLg/b7GpfEwmyRw.jpg?size=810x1080&amp;quality=95&amp;sign=ce73d12c2883466d1a620bd48a0c62a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340768"/>
            <a:ext cx="3059832" cy="40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s://sun9-6.userapi.com/impg/ZRRXv4eWKRnxBwVoBHlsVrAdECQg8YjOcgi2nw/ZCVkk1BO-ws.jpg?size=810x1080&amp;quality=95&amp;sign=3f6cf5ef3b217667267fee0cc98877c2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636912"/>
            <a:ext cx="2952328" cy="3936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Дети принимают </a:t>
            </a:r>
            <a:r>
              <a:rPr lang="ru-RU" dirty="0" err="1"/>
              <a:t>падарки</a:t>
            </a:r>
            <a:r>
              <a:rPr lang="ru-RU" dirty="0"/>
              <a:t> от </a:t>
            </a:r>
            <a:r>
              <a:rPr lang="ru-RU" dirty="0" err="1"/>
              <a:t>Лесовичка</a:t>
            </a:r>
            <a:r>
              <a:rPr lang="ru-RU" dirty="0"/>
              <a:t>, прощаются с ним. Беседа о прошедшем путешествии</a:t>
            </a:r>
          </a:p>
        </p:txBody>
      </p:sp>
      <p:pic>
        <p:nvPicPr>
          <p:cNvPr id="2050" name="Picture 2" descr="https://sun9-23.userapi.com/impg/Cv7uOcdPNoGyMyxWxgCReD3XOP_hdpV-M7nnXg/lDkD3mxtwLY.jpg?size=810x1080&amp;quality=95&amp;sign=7c0fd755ee45ccff59e483bb2e12b87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52736"/>
            <a:ext cx="3816424" cy="5088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s://sun9-70.userapi.com/impg/zL23dJa16il598Iv8oiCnymJwpfvr5ZZJq8Gqw/N-NIdBl-R1o.jpg?size=810x1080&amp;quality=95&amp;sign=5d7a6fed45911bae4ba4ae95f569d95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052736"/>
            <a:ext cx="3779912" cy="5039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</a:p>
        </p:txBody>
      </p:sp>
      <p:pic>
        <p:nvPicPr>
          <p:cNvPr id="1026" name="Picture 2" descr="https://sun9-44.userapi.com/impg/qEZSr_lcuFyvsc0NBUcHUkyXvbm6v_Sx5gugsQ/1zmp1UW6QGI.jpg?size=1280x960&amp;quality=95&amp;sign=5385f247628e78c306b99d8caac646b7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72816"/>
            <a:ext cx="6192688" cy="4644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Мы реализуем следующие экологические формы работы: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 проектно-исследовательская деятельность, экскурсии, экологические выставки и экспозиции, праздники, развлечения, игры, акции, субботники и т.п.</a:t>
            </a:r>
          </a:p>
        </p:txBody>
      </p:sp>
      <p:pic>
        <p:nvPicPr>
          <p:cNvPr id="24578" name="Picture 2" descr="https://sun9-18.userapi.com/impg/N_zImN6ZZW-qYhjmsTTNg9CZ6DeHIlpLLbzPWA/rbxlkIGKBx8.jpg?size=1280x1280&amp;quality=96&amp;sign=a1ea82524f24a8a7230a2c20016fb44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484784"/>
            <a:ext cx="5112568" cy="5112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9144000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Традиционно проводим экологическое мероприятие «День Земли» </a:t>
            </a:r>
          </a:p>
        </p:txBody>
      </p:sp>
      <p:pic>
        <p:nvPicPr>
          <p:cNvPr id="3" name="Рисунок 2" descr="umiynpPXRc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268760"/>
            <a:ext cx="4067944" cy="5212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xlFuFAckItY.jpg"/>
          <p:cNvPicPr>
            <a:picLocks noChangeAspect="1"/>
          </p:cNvPicPr>
          <p:nvPr/>
        </p:nvPicPr>
        <p:blipFill>
          <a:blip r:embed="rId3" cstate="print"/>
          <a:srcRect l="13228" t="11360" r="20105" b="18857"/>
          <a:stretch>
            <a:fillRect/>
          </a:stretch>
        </p:blipFill>
        <p:spPr>
          <a:xfrm>
            <a:off x="0" y="1772816"/>
            <a:ext cx="522007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144000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Экологические субботники</a:t>
            </a:r>
          </a:p>
        </p:txBody>
      </p:sp>
      <p:pic>
        <p:nvPicPr>
          <p:cNvPr id="4" name="Рисунок 3" descr="j_dlHl_JE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79"/>
            <a:ext cx="5076056" cy="3838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pBjOGERsQ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2996952"/>
            <a:ext cx="5292080" cy="375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s://c.wallhere.com/photos/f9/94/2000x2000_px_April_day_Earth_Earthday_holiday_nature_planet-1755757.jpg!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764704"/>
            <a:ext cx="2016224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sun9-65.userapi.com/impg/drUFUOl98sb7eEswgVDUGajrgLT0hbGQlLHNAA/U4_SlLmXOQQ.jpg?size=1280x1280&amp;quality=96&amp;sign=2b4482fa3cfe5ace731caa0410ebaeb4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41428" cy="458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https://sun9-12.userapi.com/impg/30FY2mBlrF_ZVGU-3ev6evjnLHDP_1H0ZnyMfQ/q0jeUKsHcQ4.jpg?size=1280x1280&amp;quality=96&amp;sign=055b4d96801a3c2c8458c630e90de07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1512" y="2465512"/>
            <a:ext cx="4392488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6" descr="https://c.wallhere.com/photos/f9/94/2000x2000_px_April_day_Earth_Earthday_holiday_nature_planet-1755757.jpg!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764704"/>
            <a:ext cx="2016224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323512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Работа с родителями в экологическом направлении. </a:t>
            </a: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Оформление экологических стендов</a:t>
            </a:r>
          </a:p>
        </p:txBody>
      </p:sp>
      <p:pic>
        <p:nvPicPr>
          <p:cNvPr id="3" name="Рисунок 2" descr="cAWn1OJK6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80728"/>
            <a:ext cx="4139952" cy="3104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sun9-86.userapi.com/impf/mN0GybUGFJo2EjUuWYgVGwCzf-jS4v7QbiCk0w/nhvAkEmwzVg.jpg?size=810x1080&amp;quality=96&amp;sign=f72d1842326c49ec2d24599d33bdaeb8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80728"/>
            <a:ext cx="2268253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sun9-86.userapi.com/impf/zJZj4261wDzkZ38BXpgxk8NEfu2B1Aockk3gXw/XCWU_sIrTOc.jpg?size=1280x960&amp;quality=96&amp;sign=b012c76234d53bae944e0dfa625a02d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17032"/>
            <a:ext cx="4187958" cy="3140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un9-3.userapi.com/impf/r0OgmbHpsQJF1xVOPOtXq0HFMnxlT-ShlaViiA/HOErnYNATb4.jpg?size=810x1080&amp;quality=96&amp;sign=9b1f7ad7cfabf0f48e7abbfaf70c433c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232" y="3212976"/>
            <a:ext cx="2733768" cy="3645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896448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Труд  в уголке природы. Оформление огорода на окне</a:t>
            </a:r>
          </a:p>
        </p:txBody>
      </p:sp>
      <p:pic>
        <p:nvPicPr>
          <p:cNvPr id="3" name="Рисунок 2" descr="KhScXRuiRs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7295" y="2875086"/>
            <a:ext cx="5976705" cy="3982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nkWu24v3t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696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9144000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Экологическая акция «Сдай батарейку – спаси ёжика!»</a:t>
            </a:r>
          </a:p>
        </p:txBody>
      </p:sp>
      <p:pic>
        <p:nvPicPr>
          <p:cNvPr id="35842" name="Picture 2" descr="https://sun9-66.userapi.com/impg/nyI0nVnGBzswj5rGy5FZsAfgCx01aAI9_WfO5g/ad_D384RB-Q.jpg?size=1280x1280&amp;quality=96&amp;sign=5878b2dd9b41ecaea704e5c4fbabda68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3672408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 descr="https://sun9-27.userapi.com/impg/QDG-BHTU3bXidSVy-6Ky8fWhE-8nGlez6jUiQw/vLy7C4TRI1k.jpg?size=1280x1280&amp;quality=96&amp;sign=090fd93eb105eb0e02e5377e0caec5f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124744"/>
            <a:ext cx="4176464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1444</Words>
  <Application>Microsoft Office PowerPoint</Application>
  <PresentationFormat>Экран (4:3)</PresentationFormat>
  <Paragraphs>99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Georgia</vt:lpstr>
      <vt:lpstr>Wingdings</vt:lpstr>
      <vt:lpstr>Тема Office</vt:lpstr>
      <vt:lpstr>Международная программа  «Эко-школы/ Зеленый флаг»  и экологическое воспитание  и образованию детей  «Жизнь в стиле ЭКО»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</cp:lastModifiedBy>
  <cp:revision>32</cp:revision>
  <dcterms:created xsi:type="dcterms:W3CDTF">2014-07-25T06:39:44Z</dcterms:created>
  <dcterms:modified xsi:type="dcterms:W3CDTF">2022-04-29T12:29:12Z</dcterms:modified>
</cp:coreProperties>
</file>